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17"/>
  </p:notesMasterIdLst>
  <p:handoutMasterIdLst>
    <p:handoutMasterId r:id="rId18"/>
  </p:handoutMasterIdLst>
  <p:sldIdLst>
    <p:sldId id="265" r:id="rId3"/>
    <p:sldId id="266" r:id="rId4"/>
    <p:sldId id="267" r:id="rId5"/>
    <p:sldId id="268" r:id="rId6"/>
    <p:sldId id="257" r:id="rId7"/>
    <p:sldId id="259" r:id="rId8"/>
    <p:sldId id="260" r:id="rId9"/>
    <p:sldId id="262" r:id="rId10"/>
    <p:sldId id="269" r:id="rId11"/>
    <p:sldId id="270" r:id="rId12"/>
    <p:sldId id="275" r:id="rId13"/>
    <p:sldId id="274" r:id="rId14"/>
    <p:sldId id="272" r:id="rId15"/>
    <p:sldId id="271" r:id="rId16"/>
  </p:sldIdLst>
  <p:sldSz cx="9144000" cy="5143500" type="screen16x9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B149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38" autoAdjust="0"/>
    <p:restoredTop sz="83541" autoAdjust="0"/>
  </p:normalViewPr>
  <p:slideViewPr>
    <p:cSldViewPr showGuides="1">
      <p:cViewPr varScale="1">
        <p:scale>
          <a:sx n="147" d="100"/>
          <a:sy n="147" d="100"/>
        </p:scale>
        <p:origin x="216" y="224"/>
      </p:cViewPr>
      <p:guideLst>
        <p:guide orient="horz" pos="9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-2486" y="-67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/C:\Users\costantini\AppData\Local\Microsoft\Windows\Temporary%20Internet%20Files\Content.Outlook\SUCXQYNY\CI%20Catalog%20Response%20Summary-11-8-16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/C:\Users\lcostantini\Desktop\CI%20Catalog%20Response%20Summary-11-9-16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/C:\Users\lcostantini\Desktop\CI%20Catalog%20Response%20Summary-11-9-16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/C:\Users\lcostantini\Desktop\CI%20Catalog%20Response%20Summary-11-9-16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/C:\Users\lcostantini\Desktop\CI%20Catalog%20Response%20Summary-11-9-16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/C:\Users\lcostantini\Desktop\CI%20Catalog%20Response%20Summary-11-9-16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/C:\Users\lcostantini\Desktop\CI%20Catalog%20Response%20Summary-11-9-16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/C:\Users\lcostantini\Desktop\CI%20Catalog%20Response%20Summary-11-9-1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229155730533684"/>
          <c:y val="7.313815826213213E-2"/>
          <c:w val="0.6604168853893263"/>
          <c:h val="0.8430853856033953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delete val="1"/>
          </c:dLbls>
          <c:val>
            <c:numRef>
              <c:f>'Summary by Question'!$J$2:$J$4</c:f>
              <c:numCache>
                <c:formatCode>0</c:formatCode>
                <c:ptCount val="3"/>
                <c:pt idx="0">
                  <c:v>15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0E-BE47-A431-FD53DC3637F6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480191168417384"/>
          <c:y val="9.7981635904062933E-2"/>
          <c:w val="0.6556861651814605"/>
          <c:h val="0.83629276083193127"/>
        </c:manualLayout>
      </c:layout>
      <c:pieChart>
        <c:varyColors val="1"/>
        <c:ser>
          <c:idx val="0"/>
          <c:order val="0"/>
          <c:dLbls>
            <c:delete val="1"/>
          </c:dLbls>
          <c:val>
            <c:numRef>
              <c:f>'Summary by Question'!$K$2:$K$3</c:f>
              <c:numCache>
                <c:formatCode>0</c:formatCode>
                <c:ptCount val="2"/>
                <c:pt idx="0">
                  <c:v>8</c:v>
                </c:pt>
                <c:pt idx="1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4A-B442-B635-396621AF03B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1"/>
            <c:bubble3D val="0"/>
            <c:explosion val="6"/>
            <c:extLst>
              <c:ext xmlns:c16="http://schemas.microsoft.com/office/drawing/2014/chart" uri="{C3380CC4-5D6E-409C-BE32-E72D297353CC}">
                <c16:uniqueId val="{00000000-3198-964C-9185-D0129CD1F33E}"/>
              </c:ext>
            </c:extLst>
          </c:dPt>
          <c:val>
            <c:numRef>
              <c:f>'Summary by Question'!$O$2:$O$3</c:f>
              <c:numCache>
                <c:formatCode>General</c:formatCode>
                <c:ptCount val="2"/>
                <c:pt idx="0">
                  <c:v>6</c:v>
                </c:pt>
                <c:pt idx="1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198-964C-9185-D0129CD1F3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v>Yes</c:v>
          </c:tx>
          <c:invertIfNegative val="0"/>
          <c:cat>
            <c:strRef>
              <c:f>'Summary by Question'!$R$1:$T$1</c:f>
              <c:strCache>
                <c:ptCount val="3"/>
                <c:pt idx="0">
                  <c:v>Is cyber threat information voluntarily shared with your commission by regulated utilities?</c:v>
                </c:pt>
                <c:pt idx="1">
                  <c:v>Between state agencies? </c:v>
                </c:pt>
                <c:pt idx="2">
                  <c:v>Between the commission and federal partners?</c:v>
                </c:pt>
              </c:strCache>
            </c:strRef>
          </c:cat>
          <c:val>
            <c:numRef>
              <c:f>'Summary by Question'!$R$2:$T$2</c:f>
              <c:numCache>
                <c:formatCode>General</c:formatCode>
                <c:ptCount val="3"/>
                <c:pt idx="0">
                  <c:v>6</c:v>
                </c:pt>
                <c:pt idx="1">
                  <c:v>9</c:v>
                </c:pt>
                <c:pt idx="2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A2-EA45-AA0A-0AAA1067C286}"/>
            </c:ext>
          </c:extLst>
        </c:ser>
        <c:ser>
          <c:idx val="1"/>
          <c:order val="1"/>
          <c:tx>
            <c:v>No</c:v>
          </c:tx>
          <c:invertIfNegative val="0"/>
          <c:cat>
            <c:strRef>
              <c:f>'Summary by Question'!$R$1:$T$1</c:f>
              <c:strCache>
                <c:ptCount val="3"/>
                <c:pt idx="0">
                  <c:v>Is cyber threat information voluntarily shared with your commission by regulated utilities?</c:v>
                </c:pt>
                <c:pt idx="1">
                  <c:v>Between state agencies? </c:v>
                </c:pt>
                <c:pt idx="2">
                  <c:v>Between the commission and federal partners?</c:v>
                </c:pt>
              </c:strCache>
            </c:strRef>
          </c:cat>
          <c:val>
            <c:numRef>
              <c:f>'Summary by Question'!$R$3:$T$3</c:f>
              <c:numCache>
                <c:formatCode>General</c:formatCode>
                <c:ptCount val="3"/>
                <c:pt idx="0">
                  <c:v>8</c:v>
                </c:pt>
                <c:pt idx="1">
                  <c:v>6</c:v>
                </c:pt>
                <c:pt idx="2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8A2-EA45-AA0A-0AAA1067C286}"/>
            </c:ext>
          </c:extLst>
        </c:ser>
        <c:ser>
          <c:idx val="2"/>
          <c:order val="2"/>
          <c:tx>
            <c:v>NA</c:v>
          </c:tx>
          <c:invertIfNegative val="0"/>
          <c:cat>
            <c:strRef>
              <c:f>'Summary by Question'!$R$1:$T$1</c:f>
              <c:strCache>
                <c:ptCount val="3"/>
                <c:pt idx="0">
                  <c:v>Is cyber threat information voluntarily shared with your commission by regulated utilities?</c:v>
                </c:pt>
                <c:pt idx="1">
                  <c:v>Between state agencies? </c:v>
                </c:pt>
                <c:pt idx="2">
                  <c:v>Between the commission and federal partners?</c:v>
                </c:pt>
              </c:strCache>
            </c:strRef>
          </c:cat>
          <c:val>
            <c:numRef>
              <c:f>'Summary by Question'!$R$4:$T$4</c:f>
              <c:numCache>
                <c:formatCode>General</c:formatCode>
                <c:ptCount val="3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8A2-EA45-AA0A-0AAA1067C2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1712128"/>
        <c:axId val="64401920"/>
      </c:barChart>
      <c:catAx>
        <c:axId val="81712128"/>
        <c:scaling>
          <c:orientation val="minMax"/>
        </c:scaling>
        <c:delete val="1"/>
        <c:axPos val="b"/>
        <c:numFmt formatCode="General" sourceLinked="0"/>
        <c:majorTickMark val="none"/>
        <c:minorTickMark val="none"/>
        <c:tickLblPos val="nextTo"/>
        <c:crossAx val="64401920"/>
        <c:crosses val="autoZero"/>
        <c:auto val="1"/>
        <c:lblAlgn val="ctr"/>
        <c:lblOffset val="100"/>
        <c:tickLblSkip val="1"/>
        <c:noMultiLvlLbl val="0"/>
      </c:catAx>
      <c:valAx>
        <c:axId val="64401920"/>
        <c:scaling>
          <c:orientation val="minMax"/>
          <c:max val="15"/>
        </c:scaling>
        <c:delete val="0"/>
        <c:axPos val="l"/>
        <c:majorGridlines>
          <c:spPr>
            <a:ln w="3175">
              <a:prstDash val="sysDot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2400"/>
                </a:pPr>
                <a:r>
                  <a:rPr lang="en-US" sz="2400"/>
                  <a:t>Commissions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81712128"/>
        <c:crosses val="autoZero"/>
        <c:crossBetween val="between"/>
        <c:majorUnit val="3"/>
      </c:valAx>
    </c:plotArea>
    <c:legend>
      <c:legendPos val="r"/>
      <c:layout>
        <c:manualLayout>
          <c:xMode val="edge"/>
          <c:yMode val="edge"/>
          <c:x val="0.89299264062580408"/>
          <c:y val="0.27319947506561676"/>
          <c:w val="9.0667490093150116E-2"/>
          <c:h val="0.2155056242969628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3.2861677965263555E-2"/>
          <c:y val="8.3333333333333329E-2"/>
          <c:w val="0.78306238197316824"/>
          <c:h val="0.89892353572082562"/>
        </c:manualLayout>
      </c:layout>
      <c:pieChart>
        <c:varyColors val="1"/>
        <c:ser>
          <c:idx val="1"/>
          <c:order val="1"/>
          <c:dPt>
            <c:idx val="0"/>
            <c:bubble3D val="0"/>
            <c:explosion val="6"/>
            <c:extLst>
              <c:ext xmlns:c16="http://schemas.microsoft.com/office/drawing/2014/chart" uri="{C3380CC4-5D6E-409C-BE32-E72D297353CC}">
                <c16:uniqueId val="{00000000-0004-5D41-A96C-02AB02B9D561}"/>
              </c:ext>
            </c:extLst>
          </c:dPt>
          <c:dLbls>
            <c:delete val="1"/>
          </c:dLbls>
          <c:cat>
            <c:strRef>
              <c:f>'Summary by Question'!$V$1:$W$1</c:f>
              <c:strCache>
                <c:ptCount val="2"/>
                <c:pt idx="0">
                  <c:v>Does anyone on your commission have a security clearance?</c:v>
                </c:pt>
                <c:pt idx="1">
                  <c:v>If not, is the commission in the process of obtaining a security clearance for one or more commissioners?</c:v>
                </c:pt>
              </c:strCache>
            </c:strRef>
          </c:cat>
          <c:val>
            <c:numRef>
              <c:f>'Summary by Question'!$V$2:$V$3</c:f>
              <c:numCache>
                <c:formatCode>General</c:formatCode>
                <c:ptCount val="2"/>
                <c:pt idx="0">
                  <c:v>7</c:v>
                </c:pt>
                <c:pt idx="1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004-5D41-A96C-02AB02B9D561}"/>
            </c:ext>
          </c:extLst>
        </c:ser>
        <c:ser>
          <c:idx val="0"/>
          <c:order val="0"/>
          <c:explosion val="26"/>
          <c:dPt>
            <c:idx val="0"/>
            <c:bubble3D val="0"/>
            <c:explosion val="10"/>
            <c:extLst>
              <c:ext xmlns:c16="http://schemas.microsoft.com/office/drawing/2014/chart" uri="{C3380CC4-5D6E-409C-BE32-E72D297353CC}">
                <c16:uniqueId val="{00000002-0004-5D41-A96C-02AB02B9D561}"/>
              </c:ext>
            </c:extLst>
          </c:dPt>
          <c:dPt>
            <c:idx val="1"/>
            <c:bubble3D val="0"/>
            <c:explosion val="0"/>
            <c:extLst>
              <c:ext xmlns:c16="http://schemas.microsoft.com/office/drawing/2014/chart" uri="{C3380CC4-5D6E-409C-BE32-E72D297353CC}">
                <c16:uniqueId val="{00000003-0004-5D41-A96C-02AB02B9D561}"/>
              </c:ext>
            </c:extLst>
          </c:dPt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'Summary by Question'!$V$1:$W$1</c:f>
              <c:strCache>
                <c:ptCount val="2"/>
                <c:pt idx="0">
                  <c:v>Does anyone on your commission have a security clearance?</c:v>
                </c:pt>
                <c:pt idx="1">
                  <c:v>If not, is the commission in the process of obtaining a security clearance for one or more commissioners?</c:v>
                </c:pt>
              </c:strCache>
            </c:strRef>
          </c:cat>
          <c:val>
            <c:numRef>
              <c:f>'Summary by Question'!$V$2:$V$3</c:f>
              <c:numCache>
                <c:formatCode>General</c:formatCode>
                <c:ptCount val="2"/>
                <c:pt idx="0">
                  <c:v>7</c:v>
                </c:pt>
                <c:pt idx="1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004-5D41-A96C-02AB02B9D56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18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5.2557817220051511E-2"/>
          <c:y val="0"/>
          <c:w val="0.94218640105794338"/>
          <c:h val="0.68034128200143396"/>
        </c:manualLayout>
      </c:layout>
      <c:barChart>
        <c:barDir val="col"/>
        <c:grouping val="stacked"/>
        <c:varyColors val="0"/>
        <c:ser>
          <c:idx val="0"/>
          <c:order val="0"/>
          <c:tx>
            <c:v>Yes</c:v>
          </c:tx>
          <c:invertIfNegative val="0"/>
          <c:dLbls>
            <c:delete val="1"/>
          </c:dLbls>
          <c:cat>
            <c:strRef>
              <c:f>'Summary by Question'!$W$1:$X$1</c:f>
              <c:strCache>
                <c:ptCount val="2"/>
                <c:pt idx="0">
                  <c:v>If not, is the commission in the process of obtaining a security clearance for one or more commissioners?</c:v>
                </c:pt>
                <c:pt idx="1">
                  <c:v>For commission staff?</c:v>
                </c:pt>
              </c:strCache>
            </c:strRef>
          </c:cat>
          <c:val>
            <c:numRef>
              <c:f>'Summary by Question'!$W$2:$X$2</c:f>
              <c:numCache>
                <c:formatCode>General</c:formatCode>
                <c:ptCount val="2"/>
                <c:pt idx="0">
                  <c:v>1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30-644E-9AB4-FAFA6607A145}"/>
            </c:ext>
          </c:extLst>
        </c:ser>
        <c:ser>
          <c:idx val="1"/>
          <c:order val="1"/>
          <c:tx>
            <c:v>No</c:v>
          </c:tx>
          <c:invertIfNegative val="0"/>
          <c:dLbls>
            <c:delete val="1"/>
          </c:dLbls>
          <c:cat>
            <c:strRef>
              <c:f>'Summary by Question'!$W$1:$X$1</c:f>
              <c:strCache>
                <c:ptCount val="2"/>
                <c:pt idx="0">
                  <c:v>If not, is the commission in the process of obtaining a security clearance for one or more commissioners?</c:v>
                </c:pt>
                <c:pt idx="1">
                  <c:v>For commission staff?</c:v>
                </c:pt>
              </c:strCache>
            </c:strRef>
          </c:cat>
          <c:val>
            <c:numRef>
              <c:f>'Summary by Question'!$W$3:$X$3</c:f>
              <c:numCache>
                <c:formatCode>General</c:formatCode>
                <c:ptCount val="2"/>
                <c:pt idx="0">
                  <c:v>7</c:v>
                </c:pt>
                <c:pt idx="1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230-644E-9AB4-FAFA6607A14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94472192"/>
        <c:axId val="80831040"/>
      </c:barChart>
      <c:catAx>
        <c:axId val="944721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 w="3175"/>
        </c:spPr>
        <c:txPr>
          <a:bodyPr/>
          <a:lstStyle/>
          <a:p>
            <a:pPr>
              <a:defRPr sz="1600"/>
            </a:pPr>
            <a:endParaRPr lang="en-US"/>
          </a:p>
        </c:txPr>
        <c:crossAx val="80831040"/>
        <c:crosses val="autoZero"/>
        <c:auto val="1"/>
        <c:lblAlgn val="ctr"/>
        <c:lblOffset val="100"/>
        <c:noMultiLvlLbl val="0"/>
      </c:catAx>
      <c:valAx>
        <c:axId val="8083104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9447219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0.40915</cdr:x>
      <cdr:y>0.4506</cdr:y>
    </cdr:from>
    <cdr:to>
      <cdr:x>0.60717</cdr:x>
      <cdr:y>0.59954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31911" y="1613779"/>
          <a:ext cx="838200" cy="533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000" b="1" dirty="0">
              <a:solidFill>
                <a:schemeClr val="bg1"/>
              </a:solidFill>
            </a:rPr>
            <a:t>100%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DC6F2B5-E15A-594B-94D7-93FA8AAF4E9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90165E-8F35-0341-8420-4A2379FF11D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20A8CE-6502-7147-A952-E0F0216A9727}" type="datetimeFigureOut">
              <a:rPr lang="en-US" smtClean="0"/>
              <a:t>3/19/18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162366-AA2F-7346-B0BF-C160059D5D9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C17151-FA3D-1843-A699-0D47FA04AC9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D28E5B-C956-8748-BA5D-907674DF1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3788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E7819B0-6C18-4710-9FB4-194B47E391BC}" type="datetimeFigureOut">
              <a:rPr lang="en-US" smtClean="0"/>
              <a:t>3/19/18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A8A915F-6185-4D21-B852-E182089DD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413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A915F-6185-4D21-B852-E182089DDF5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4788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A915F-6185-4D21-B852-E182089DDF5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1674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A915F-6185-4D21-B852-E182089DDF5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1674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A915F-6185-4D21-B852-E182089DDF5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2733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A915F-6185-4D21-B852-E182089DDF5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158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A915F-6185-4D21-B852-E182089DDF5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8108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A915F-6185-4D21-B852-E182089DDF5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8388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A915F-6185-4D21-B852-E182089DDF5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637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A915F-6185-4D21-B852-E182089DDF5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7761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A915F-6185-4D21-B852-E182089DDF5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3013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A915F-6185-4D21-B852-E182089DDF5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8830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A915F-6185-4D21-B852-E182089DDF5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8608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A915F-6185-4D21-B852-E182089DDF5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811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5F0F7-2BCD-4203-9BB8-4D5365165711}" type="datetime1">
              <a:rPr lang="en-US" smtClean="0"/>
              <a:t>3/19/18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610E3-2EA7-4944-AD57-99F413AF0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465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CABEC-68E9-4C44-A040-456D69EFA81F}" type="datetime1">
              <a:rPr lang="en-US" smtClean="0"/>
              <a:t>3/19/18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610E3-2EA7-4944-AD57-99F413AF0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696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2F0C9-CA5B-4625-927A-7FD9E7B3773D}" type="datetime1">
              <a:rPr lang="en-US" smtClean="0"/>
              <a:t>3/19/18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610E3-2EA7-4944-AD57-99F413AF0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601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FAD75-4BEC-42EA-B13F-C8E5C89C061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AA1E7-04CC-46EA-AFC9-35D79EA771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1604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FAD75-4BEC-42EA-B13F-C8E5C89C061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AA1E7-04CC-46EA-AFC9-35D79EA771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3047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FAD75-4BEC-42EA-B13F-C8E5C89C061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AA1E7-04CC-46EA-AFC9-35D79EA771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2295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FAD75-4BEC-42EA-B13F-C8E5C89C061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AA1E7-04CC-46EA-AFC9-35D79EA771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4397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FAD75-4BEC-42EA-B13F-C8E5C89C061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AA1E7-04CC-46EA-AFC9-35D79EA771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6626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FAD75-4BEC-42EA-B13F-C8E5C89C061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AA1E7-04CC-46EA-AFC9-35D79EA771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8666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FAD75-4BEC-42EA-B13F-C8E5C89C061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AA1E7-04CC-46EA-AFC9-35D79EA771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9890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FAD75-4BEC-42EA-B13F-C8E5C89C061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AA1E7-04CC-46EA-AFC9-35D79EA771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747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21D1A-892C-4F95-A6BC-A1B0C5A001C5}" type="datetime1">
              <a:rPr lang="en-US" smtClean="0"/>
              <a:t>3/19/18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610E3-2EA7-4944-AD57-99F413AF0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5009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FAD75-4BEC-42EA-B13F-C8E5C89C061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AA1E7-04CC-46EA-AFC9-35D79EA771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8131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FAD75-4BEC-42EA-B13F-C8E5C89C061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AA1E7-04CC-46EA-AFC9-35D79EA771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337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FAD75-4BEC-42EA-B13F-C8E5C89C061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AA1E7-04CC-46EA-AFC9-35D79EA771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46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BED28-3837-47F3-92A8-BC28BF93262A}" type="datetime1">
              <a:rPr lang="en-US" smtClean="0"/>
              <a:t>3/19/18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610E3-2EA7-4944-AD57-99F413AF0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13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FA468-8691-40DE-AC27-427D750A82F3}" type="datetime1">
              <a:rPr lang="en-US" smtClean="0"/>
              <a:t>3/19/18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610E3-2EA7-4944-AD57-99F413AF0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856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D061B-E655-4927-99C6-54143AD34913}" type="datetime1">
              <a:rPr lang="en-US" smtClean="0"/>
              <a:t>3/19/18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610E3-2EA7-4944-AD57-99F413AF0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837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CBBFA-9F6D-46B9-8846-571E0159E2D3}" type="datetime1">
              <a:rPr lang="en-US" smtClean="0"/>
              <a:t>3/19/18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610E3-2EA7-4944-AD57-99F413AF0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15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D7FF1-23C5-4380-A9F4-C3BCE007BC6C}" type="datetime1">
              <a:rPr lang="en-US" smtClean="0"/>
              <a:t>3/19/18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610E3-2EA7-4944-AD57-99F413AF0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814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202B1-DBB7-4079-87AB-146C47017E81}" type="datetime1">
              <a:rPr lang="en-US" smtClean="0"/>
              <a:t>3/19/18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610E3-2EA7-4944-AD57-99F413AF0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658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4F76C-E0D4-480D-A262-2350B970E3EB}" type="datetime1">
              <a:rPr lang="en-US" smtClean="0"/>
              <a:t>3/19/18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610E3-2EA7-4944-AD57-99F413AF0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680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FD4C1C-34B5-4E3A-A17A-9C1012AE2FFD}" type="datetime1">
              <a:rPr lang="en-US" smtClean="0"/>
              <a:t>3/19/18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610E3-2EA7-4944-AD57-99F413AF0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762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FAD75-4BEC-42EA-B13F-C8E5C89C061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AA1E7-04CC-46EA-AFC9-35D79EA771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655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chart" Target="../charts/char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8039100" cy="1102519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Cybersecurity:  </a:t>
            </a:r>
            <a:br>
              <a:rPr 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State Regulators’ Perspective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9100" y="3028950"/>
            <a:ext cx="8305800" cy="1466850"/>
          </a:xfrm>
        </p:spPr>
        <p:txBody>
          <a:bodyPr>
            <a:noAutofit/>
          </a:bodyPr>
          <a:lstStyle/>
          <a:p>
            <a:pPr algn="r">
              <a:spcBef>
                <a:spcPts val="0"/>
              </a:spcBef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Lynn P. Costantini, D. Sc., CISSP</a:t>
            </a:r>
          </a:p>
          <a:p>
            <a:pPr algn="r">
              <a:spcBef>
                <a:spcPts val="0"/>
              </a:spcBef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Manager, Cybersecurity Compliance and Oversight</a:t>
            </a:r>
          </a:p>
          <a:p>
            <a:pPr algn="r">
              <a:spcBef>
                <a:spcPts val="0"/>
              </a:spcBef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New Jersey Board of Public Utilities</a:t>
            </a:r>
          </a:p>
          <a:p>
            <a:pPr algn="r">
              <a:spcBef>
                <a:spcPts val="0"/>
              </a:spcBef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March 21, 2018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5" y="285750"/>
            <a:ext cx="2962275" cy="1264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51613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70842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The New Jersey Experience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943350"/>
          </a:xfrm>
        </p:spPr>
        <p:txBody>
          <a:bodyPr>
            <a:normAutofit/>
          </a:bodyPr>
          <a:lstStyle/>
          <a:p>
            <a:pPr marL="914400" lvl="2" indent="-91440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2004  </a:t>
            </a:r>
            <a:r>
              <a:rPr lang="en-US" sz="2800" dirty="0"/>
              <a:t>Docket A004070733 -  Comply with best security practices, including those for cybersecurity.</a:t>
            </a:r>
          </a:p>
          <a:p>
            <a:pPr marL="914400" lvl="2" indent="-91440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2011	</a:t>
            </a:r>
            <a:r>
              <a:rPr lang="en-US" sz="2800" dirty="0"/>
              <a:t>Docket EO11090575 – Report cybersecurity incidents involving industrial control systems</a:t>
            </a:r>
          </a:p>
          <a:p>
            <a:pPr marL="914400" lvl="2" indent="-91440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2016</a:t>
            </a:r>
            <a:r>
              <a:rPr lang="en-US" b="1" dirty="0">
                <a:solidFill>
                  <a:srgbClr val="FF0000"/>
                </a:solidFill>
              </a:rPr>
              <a:t>   </a:t>
            </a:r>
            <a:r>
              <a:rPr lang="en-US" sz="2800" dirty="0"/>
              <a:t>Docket A016030196  - Comply with specific cybersecurity requirements</a:t>
            </a:r>
          </a:p>
          <a:p>
            <a:endParaRPr lang="en-US" sz="3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610E3-2EA7-4944-AD57-99F413AF0CE8}" type="slidenum">
              <a:rPr lang="en-US" smtClean="0"/>
              <a:t>10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4743450"/>
            <a:ext cx="793750" cy="339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0104"/>
            <a:ext cx="831299" cy="824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75021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208" y="202408"/>
            <a:ext cx="7298279" cy="365522"/>
          </a:xfrm>
        </p:spPr>
        <p:txBody>
          <a:bodyPr>
            <a:noAutofit/>
          </a:bodyPr>
          <a:lstStyle/>
          <a:p>
            <a:r>
              <a:rPr lang="en-US" sz="4000" b="1" dirty="0"/>
              <a:t>Cybersecurity Requirements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1379121"/>
            <a:ext cx="7315200" cy="321835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Title 4"/>
          <p:cNvSpPr txBox="1">
            <a:spLocks/>
          </p:cNvSpPr>
          <p:nvPr/>
        </p:nvSpPr>
        <p:spPr>
          <a:xfrm>
            <a:off x="1107306" y="1493163"/>
            <a:ext cx="6826818" cy="4000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dirty="0">
                <a:solidFill>
                  <a:srgbClr val="1F497D"/>
                </a:solidFill>
              </a:rPr>
              <a:t>Cyber Security Program Requirements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038645" y="1896388"/>
            <a:ext cx="6909667" cy="2328941"/>
            <a:chOff x="1199201" y="1987127"/>
            <a:chExt cx="6734339" cy="3105253"/>
          </a:xfrm>
        </p:grpSpPr>
        <p:sp>
          <p:nvSpPr>
            <p:cNvPr id="8" name="TextBox 7"/>
            <p:cNvSpPr txBox="1"/>
            <p:nvPr/>
          </p:nvSpPr>
          <p:spPr>
            <a:xfrm>
              <a:off x="1210460" y="1987127"/>
              <a:ext cx="6723080" cy="461750"/>
            </a:xfrm>
            <a:prstGeom prst="rect">
              <a:avLst/>
            </a:prstGeom>
            <a:gradFill flip="none"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2700000" scaled="1"/>
              <a:tileRect/>
            </a:gradFill>
            <a:ln>
              <a:solidFill>
                <a:schemeClr val="accent1"/>
              </a:solidFill>
            </a:ln>
          </p:spPr>
          <p:txBody>
            <a:bodyPr wrap="square" lIns="68644" tIns="34322" rIns="68644" bIns="34322" rtlCol="0">
              <a:spAutoFit/>
            </a:bodyPr>
            <a:lstStyle>
              <a:defPPr>
                <a:defRPr lang="en-US"/>
              </a:defPPr>
              <a:lvl1pPr marL="257415" indent="-257415">
                <a:buFont typeface="Wingdings" panose="05000000000000000000" pitchFamily="2" charset="2"/>
                <a:buChar char="q"/>
              </a:lvl1pPr>
            </a:lstStyle>
            <a:p>
              <a:pPr marL="342900" indent="-342900">
                <a:buFont typeface="+mj-lt"/>
                <a:buAutoNum type="arabicPeriod"/>
              </a:pPr>
              <a:r>
                <a:rPr lang="en-US" dirty="0">
                  <a:solidFill>
                    <a:prstClr val="black"/>
                  </a:solidFill>
                </a:rPr>
                <a:t>Cyber Risk Management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210461" y="2493255"/>
              <a:ext cx="1678148" cy="379677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>
              <a:solidFill>
                <a:schemeClr val="accent1"/>
              </a:solidFill>
            </a:ln>
          </p:spPr>
          <p:txBody>
            <a:bodyPr wrap="square" lIns="68644" tIns="34322" rIns="68644" bIns="34322" rtlCol="0">
              <a:spAutoFit/>
            </a:bodyPr>
            <a:lstStyle/>
            <a:p>
              <a:pPr algn="ctr"/>
              <a:r>
                <a:rPr lang="en-US" sz="1400" dirty="0">
                  <a:solidFill>
                    <a:prstClr val="black"/>
                  </a:solidFill>
                </a:rPr>
                <a:t>Identify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250148" y="2499477"/>
              <a:ext cx="1678148" cy="379677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>
              <a:solidFill>
                <a:schemeClr val="accent1"/>
              </a:solidFill>
            </a:ln>
          </p:spPr>
          <p:txBody>
            <a:bodyPr wrap="square" lIns="68644" tIns="34322" rIns="68644" bIns="34322" rtlCol="0">
              <a:spAutoFit/>
            </a:bodyPr>
            <a:lstStyle/>
            <a:p>
              <a:pPr algn="ctr"/>
              <a:r>
                <a:rPr lang="en-US" sz="1400" dirty="0">
                  <a:solidFill>
                    <a:prstClr val="black"/>
                  </a:solidFill>
                </a:rPr>
                <a:t>Monitor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204445" y="3087580"/>
              <a:ext cx="6723080" cy="461750"/>
            </a:xfrm>
            <a:prstGeom prst="rect">
              <a:avLst/>
            </a:prstGeom>
            <a:gradFill flip="none"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2700000" scaled="1"/>
              <a:tileRect/>
            </a:gradFill>
            <a:ln>
              <a:solidFill>
                <a:schemeClr val="accent1"/>
              </a:solidFill>
            </a:ln>
          </p:spPr>
          <p:txBody>
            <a:bodyPr wrap="square" lIns="68644" tIns="34322" rIns="68644" bIns="34322" rtlCol="0">
              <a:spAutoFit/>
            </a:bodyPr>
            <a:lstStyle/>
            <a:p>
              <a:pPr marL="342900" indent="-342900">
                <a:buFont typeface="+mj-lt"/>
                <a:buAutoNum type="arabicPeriod" startAt="2"/>
              </a:pPr>
              <a:r>
                <a:rPr lang="en-US" dirty="0">
                  <a:solidFill>
                    <a:prstClr val="black"/>
                  </a:solidFill>
                </a:rPr>
                <a:t>Situational Awareness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209688" y="3601930"/>
              <a:ext cx="6723080" cy="461750"/>
            </a:xfrm>
            <a:prstGeom prst="rect">
              <a:avLst/>
            </a:prstGeom>
            <a:gradFill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2700000" scaled="1"/>
            </a:gradFill>
            <a:ln>
              <a:solidFill>
                <a:schemeClr val="accent1"/>
              </a:solidFill>
            </a:ln>
          </p:spPr>
          <p:txBody>
            <a:bodyPr wrap="square" lIns="68644" tIns="34322" rIns="68644" bIns="34322" rtlCol="0">
              <a:spAutoFit/>
            </a:bodyPr>
            <a:lstStyle/>
            <a:p>
              <a:pPr marL="342900" indent="-342900">
                <a:buFont typeface="+mj-lt"/>
                <a:buAutoNum type="arabicPeriod" startAt="3"/>
              </a:pPr>
              <a:r>
                <a:rPr lang="en-US" dirty="0">
                  <a:solidFill>
                    <a:prstClr val="black"/>
                  </a:solidFill>
                </a:rPr>
                <a:t>Incident Reporting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204445" y="4116279"/>
              <a:ext cx="6723080" cy="461750"/>
            </a:xfrm>
            <a:prstGeom prst="rect">
              <a:avLst/>
            </a:prstGeom>
            <a:gradFill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2700000" scaled="1"/>
            </a:gradFill>
            <a:ln>
              <a:solidFill>
                <a:schemeClr val="accent1"/>
              </a:solidFill>
            </a:ln>
          </p:spPr>
          <p:txBody>
            <a:bodyPr wrap="square" lIns="68644" tIns="34322" rIns="68644" bIns="34322" rtlCol="0">
              <a:spAutoFit/>
            </a:bodyPr>
            <a:lstStyle/>
            <a:p>
              <a:pPr marL="342900" indent="-342900">
                <a:buFont typeface="+mj-lt"/>
                <a:buAutoNum type="arabicPeriod" startAt="4"/>
              </a:pPr>
              <a:r>
                <a:rPr lang="en-US" dirty="0">
                  <a:solidFill>
                    <a:prstClr val="black"/>
                  </a:solidFill>
                </a:rPr>
                <a:t>Response and Recovery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199201" y="4630630"/>
              <a:ext cx="6723080" cy="461750"/>
            </a:xfrm>
            <a:prstGeom prst="rect">
              <a:avLst/>
            </a:prstGeom>
            <a:gradFill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2700000" scaled="1"/>
            </a:gradFill>
            <a:ln>
              <a:solidFill>
                <a:schemeClr val="accent1"/>
              </a:solidFill>
            </a:ln>
          </p:spPr>
          <p:txBody>
            <a:bodyPr wrap="square" lIns="68644" tIns="34322" rIns="68644" bIns="34322" rtlCol="0">
              <a:spAutoFit/>
            </a:bodyPr>
            <a:lstStyle/>
            <a:p>
              <a:pPr marL="342900" indent="-342900">
                <a:buFont typeface="+mj-lt"/>
                <a:buAutoNum type="arabicPeriod" startAt="5"/>
              </a:pPr>
              <a:r>
                <a:rPr lang="en-US" dirty="0">
                  <a:solidFill>
                    <a:prstClr val="black"/>
                  </a:solidFill>
                </a:rPr>
                <a:t>Security Awareness and Training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954525" y="2493255"/>
              <a:ext cx="1568835" cy="379677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>
              <a:solidFill>
                <a:schemeClr val="accent1"/>
              </a:solidFill>
            </a:ln>
          </p:spPr>
          <p:txBody>
            <a:bodyPr wrap="square" lIns="68644" tIns="34322" rIns="68644" bIns="34322" rtlCol="0">
              <a:spAutoFit/>
            </a:bodyPr>
            <a:lstStyle/>
            <a:p>
              <a:pPr algn="ctr"/>
              <a:r>
                <a:rPr lang="en-US" sz="1400" dirty="0">
                  <a:solidFill>
                    <a:prstClr val="black"/>
                  </a:solidFill>
                </a:rPr>
                <a:t>Analyze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601999" y="2499477"/>
              <a:ext cx="1594956" cy="379677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>
              <a:solidFill>
                <a:schemeClr val="accent1"/>
              </a:solidFill>
            </a:ln>
          </p:spPr>
          <p:txBody>
            <a:bodyPr wrap="square" lIns="68644" tIns="34322" rIns="68644" bIns="34322" rtlCol="0">
              <a:spAutoFit/>
            </a:bodyPr>
            <a:lstStyle/>
            <a:p>
              <a:pPr algn="ctr"/>
              <a:r>
                <a:rPr lang="en-US" sz="1400" dirty="0">
                  <a:solidFill>
                    <a:prstClr val="black"/>
                  </a:solidFill>
                </a:rPr>
                <a:t>Control</a:t>
              </a: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1524000" y="691685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</a:rPr>
              <a:t>Scope:  	Industrial control systems (SCADA/PLC/RTU) </a:t>
            </a:r>
          </a:p>
          <a:p>
            <a:r>
              <a:rPr lang="en-US" b="1" dirty="0">
                <a:solidFill>
                  <a:prstClr val="black"/>
                </a:solidFill>
              </a:rPr>
              <a:t>	Customer-facing systems that contain “PII”</a:t>
            </a: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0104"/>
            <a:ext cx="831299" cy="824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90867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174" y="109233"/>
            <a:ext cx="8229600" cy="70842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Compliance and Oversight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874" y="722181"/>
            <a:ext cx="8458200" cy="4000500"/>
          </a:xfrm>
        </p:spPr>
        <p:txBody>
          <a:bodyPr>
            <a:no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sz="2700" dirty="0">
                <a:solidFill>
                  <a:prstClr val="black"/>
                </a:solidFill>
              </a:rPr>
              <a:t>Utilities self-certify compliance annually.  First certification date was October 31, 2017.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sz="2700" dirty="0">
                <a:solidFill>
                  <a:prstClr val="black"/>
                </a:solidFill>
              </a:rPr>
              <a:t>BPU staff and NJCCIC are developing a program to monitor utilities‘ compliance to the Cyber Order and their adherence to best utility practices. 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sz="2700" dirty="0">
                <a:solidFill>
                  <a:prstClr val="black"/>
                </a:solidFill>
              </a:rPr>
              <a:t>BPU staff will periodically review the requirements set forth in the Cyber Order to determine whether additional requirements or program refinements are needed</a:t>
            </a:r>
            <a:r>
              <a:rPr lang="en-US" sz="2800" dirty="0">
                <a:solidFill>
                  <a:prstClr val="black"/>
                </a:solidFill>
              </a:rPr>
              <a:t>.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610E3-2EA7-4944-AD57-99F413AF0CE8}" type="slidenum">
              <a:rPr lang="en-US" smtClean="0"/>
              <a:t>12</a:t>
            </a:fld>
            <a:endParaRPr lang="en-US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4743450"/>
            <a:ext cx="793750" cy="339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17" y="37675"/>
            <a:ext cx="831299" cy="824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3949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6281"/>
            <a:ext cx="8229600" cy="857250"/>
          </a:xfrm>
        </p:spPr>
        <p:txBody>
          <a:bodyPr>
            <a:normAutofit/>
          </a:bodyPr>
          <a:lstStyle/>
          <a:p>
            <a:r>
              <a:rPr lang="en-US" b="1" dirty="0"/>
              <a:t>Collaboration is a Priority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028700"/>
            <a:ext cx="4267200" cy="3714750"/>
          </a:xfrm>
        </p:spPr>
        <p:txBody>
          <a:bodyPr>
            <a:noAutofit/>
          </a:bodyPr>
          <a:lstStyle/>
          <a:p>
            <a:pPr marL="0" lvl="0" indent="0">
              <a:buClr>
                <a:schemeClr val="tx2">
                  <a:lumMod val="60000"/>
                  <a:lumOff val="40000"/>
                </a:schemeClr>
              </a:buClr>
              <a:buNone/>
            </a:pPr>
            <a:r>
              <a:rPr lang="en-US" dirty="0">
                <a:solidFill>
                  <a:srgbClr val="2F2B20"/>
                </a:solidFill>
              </a:rPr>
              <a:t>In addition to collaboration with utilities, BPU engages in interagency collaboration as a necessity to achieve resilience, particularly in cyber space</a:t>
            </a:r>
            <a:endParaRPr lang="en-US" sz="2800" dirty="0">
              <a:solidFill>
                <a:srgbClr val="2F2B2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648200" y="895350"/>
            <a:ext cx="4191000" cy="4188096"/>
          </a:xfrm>
        </p:spPr>
        <p:txBody>
          <a:bodyPr>
            <a:normAutofit fontScale="77500" lnSpcReduction="20000"/>
          </a:bodyPr>
          <a:lstStyle/>
          <a:p>
            <a:pPr marL="576263" lvl="2">
              <a:spcBef>
                <a:spcPts val="0"/>
              </a:spcBef>
              <a:spcAft>
                <a:spcPts val="600"/>
              </a:spcAft>
              <a:buClr>
                <a:schemeClr val="tx2">
                  <a:lumMod val="60000"/>
                  <a:lumOff val="40000"/>
                </a:schemeClr>
              </a:buClr>
            </a:pPr>
            <a:r>
              <a:rPr lang="en-US" sz="3300" dirty="0">
                <a:solidFill>
                  <a:srgbClr val="2F2B20"/>
                </a:solidFill>
              </a:rPr>
              <a:t>State Partners</a:t>
            </a:r>
          </a:p>
          <a:p>
            <a:pPr marL="1033463" lvl="4">
              <a:spcBef>
                <a:spcPts val="0"/>
              </a:spcBef>
              <a:spcAft>
                <a:spcPts val="600"/>
              </a:spcAft>
              <a:buClr>
                <a:srgbClr val="CC3300"/>
              </a:buClr>
            </a:pPr>
            <a:r>
              <a:rPr lang="en-US" sz="3300" dirty="0">
                <a:solidFill>
                  <a:srgbClr val="2F2B20"/>
                </a:solidFill>
              </a:rPr>
              <a:t>Attorney General </a:t>
            </a:r>
          </a:p>
          <a:p>
            <a:pPr marL="1033463" lvl="4">
              <a:spcBef>
                <a:spcPts val="0"/>
              </a:spcBef>
              <a:spcAft>
                <a:spcPts val="600"/>
              </a:spcAft>
              <a:buClr>
                <a:srgbClr val="CC3300"/>
              </a:buClr>
            </a:pPr>
            <a:r>
              <a:rPr lang="en-US" sz="3300" dirty="0">
                <a:solidFill>
                  <a:srgbClr val="2F2B20"/>
                </a:solidFill>
              </a:rPr>
              <a:t>OHSP</a:t>
            </a:r>
          </a:p>
          <a:p>
            <a:pPr marL="1033463" lvl="4">
              <a:spcBef>
                <a:spcPts val="0"/>
              </a:spcBef>
              <a:spcAft>
                <a:spcPts val="600"/>
              </a:spcAft>
              <a:buClr>
                <a:srgbClr val="CC3300"/>
              </a:buClr>
            </a:pPr>
            <a:r>
              <a:rPr lang="en-US" sz="3300" dirty="0">
                <a:solidFill>
                  <a:srgbClr val="2F2B20"/>
                </a:solidFill>
              </a:rPr>
              <a:t>NJCCIC</a:t>
            </a:r>
          </a:p>
          <a:p>
            <a:pPr marL="1033463" lvl="4">
              <a:spcBef>
                <a:spcPts val="0"/>
              </a:spcBef>
              <a:spcAft>
                <a:spcPts val="600"/>
              </a:spcAft>
              <a:buClr>
                <a:srgbClr val="CC3300"/>
              </a:buClr>
            </a:pPr>
            <a:r>
              <a:rPr lang="en-US" sz="3300" dirty="0">
                <a:solidFill>
                  <a:srgbClr val="2F2B20"/>
                </a:solidFill>
              </a:rPr>
              <a:t>OIT</a:t>
            </a:r>
          </a:p>
          <a:p>
            <a:pPr marL="1033463" lvl="4">
              <a:spcBef>
                <a:spcPts val="0"/>
              </a:spcBef>
              <a:spcAft>
                <a:spcPts val="600"/>
              </a:spcAft>
              <a:buClr>
                <a:srgbClr val="CC3300"/>
              </a:buClr>
            </a:pPr>
            <a:r>
              <a:rPr lang="en-US" sz="3300" dirty="0">
                <a:solidFill>
                  <a:srgbClr val="2F2B20"/>
                </a:solidFill>
              </a:rPr>
              <a:t>State Police/OEM</a:t>
            </a:r>
          </a:p>
          <a:p>
            <a:pPr marL="576263" lvl="2">
              <a:spcBef>
                <a:spcPts val="0"/>
              </a:spcBef>
              <a:spcAft>
                <a:spcPts val="600"/>
              </a:spcAft>
              <a:buClr>
                <a:schemeClr val="tx2">
                  <a:lumMod val="60000"/>
                  <a:lumOff val="40000"/>
                </a:schemeClr>
              </a:buClr>
            </a:pPr>
            <a:r>
              <a:rPr lang="en-US" sz="3300" dirty="0">
                <a:solidFill>
                  <a:srgbClr val="2F2B20"/>
                </a:solidFill>
              </a:rPr>
              <a:t>Federal partners</a:t>
            </a:r>
          </a:p>
          <a:p>
            <a:pPr marL="1033463" lvl="4">
              <a:spcBef>
                <a:spcPts val="0"/>
              </a:spcBef>
              <a:spcAft>
                <a:spcPts val="600"/>
              </a:spcAft>
              <a:buClr>
                <a:srgbClr val="CC3300"/>
              </a:buClr>
            </a:pPr>
            <a:r>
              <a:rPr lang="en-US" sz="3100" dirty="0">
                <a:solidFill>
                  <a:srgbClr val="2F2B20"/>
                </a:solidFill>
              </a:rPr>
              <a:t>DOE </a:t>
            </a:r>
          </a:p>
          <a:p>
            <a:pPr marL="1033463" lvl="4">
              <a:spcBef>
                <a:spcPts val="0"/>
              </a:spcBef>
              <a:spcAft>
                <a:spcPts val="600"/>
              </a:spcAft>
              <a:buClr>
                <a:srgbClr val="CC3300"/>
              </a:buClr>
            </a:pPr>
            <a:r>
              <a:rPr lang="en-US" sz="3100" dirty="0">
                <a:solidFill>
                  <a:srgbClr val="2F2B20"/>
                </a:solidFill>
              </a:rPr>
              <a:t>DHS </a:t>
            </a:r>
          </a:p>
          <a:p>
            <a:pPr marL="1033463" lvl="4">
              <a:spcBef>
                <a:spcPts val="0"/>
              </a:spcBef>
              <a:spcAft>
                <a:spcPts val="600"/>
              </a:spcAft>
              <a:buClr>
                <a:srgbClr val="CC3300"/>
              </a:buClr>
            </a:pPr>
            <a:r>
              <a:rPr lang="en-US" sz="3100" dirty="0">
                <a:solidFill>
                  <a:srgbClr val="2F2B20"/>
                </a:solidFill>
              </a:rPr>
              <a:t>FBI 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610E3-2EA7-4944-AD57-99F413AF0CE8}" type="slidenum">
              <a:rPr lang="en-US" smtClean="0"/>
              <a:t>13</a:t>
            </a:fld>
            <a:endParaRPr lang="en-US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4743450"/>
            <a:ext cx="793750" cy="339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0104"/>
            <a:ext cx="831299" cy="824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71594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9144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Thank</a:t>
            </a:r>
            <a:r>
              <a:rPr lang="en-US" dirty="0"/>
              <a:t> </a:t>
            </a:r>
            <a:r>
              <a:rPr lang="en-US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You!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67000" y="2105680"/>
            <a:ext cx="518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lynn.costantini@bpu.nj.gov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610E3-2EA7-4944-AD57-99F413AF0CE8}" type="slidenum">
              <a:rPr lang="en-US" smtClean="0"/>
              <a:t>14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1940" y="2876550"/>
            <a:ext cx="2440119" cy="1045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559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+mn-lt"/>
                <a:ea typeface="+mn-ea"/>
                <a:cs typeface="+mn-cs"/>
              </a:rPr>
              <a:t>Today’s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Evolving Role of State Utility Regulators</a:t>
            </a:r>
          </a:p>
          <a:p>
            <a:r>
              <a:rPr lang="en-US" dirty="0"/>
              <a:t>Opportunities and Challenges</a:t>
            </a:r>
          </a:p>
          <a:p>
            <a:r>
              <a:rPr lang="en-US" dirty="0"/>
              <a:t>New Jersey’s Experience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610E3-2EA7-4944-AD57-99F413AF0CE8}" type="slidenum">
              <a:rPr lang="en-US" smtClean="0"/>
              <a:t>2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4743450"/>
            <a:ext cx="793750" cy="339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5963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71450"/>
            <a:ext cx="8763000" cy="80010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r>
              <a:rPr lang="en-US" b="1" dirty="0"/>
              <a:t>The Evolving Role of State Utility Regulators</a:t>
            </a:r>
            <a:br>
              <a:rPr lang="en-US" b="1" dirty="0"/>
            </a:b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Rapidly evolving cyber threats</a:t>
            </a:r>
          </a:p>
          <a:p>
            <a:r>
              <a:rPr lang="en-US" dirty="0"/>
              <a:t>Mix of regulatory approaches</a:t>
            </a:r>
          </a:p>
          <a:p>
            <a:r>
              <a:rPr lang="en-US" dirty="0"/>
              <a:t>Some critical assets not covered</a:t>
            </a:r>
          </a:p>
          <a:p>
            <a:r>
              <a:rPr lang="en-US" dirty="0"/>
              <a:t>States’ regulatory role </a:t>
            </a:r>
          </a:p>
          <a:p>
            <a:pPr lvl="1"/>
            <a:r>
              <a:rPr lang="en-US" sz="3000" dirty="0"/>
              <a:t>Ensure safe and reliable service at prudent and just rates; </a:t>
            </a:r>
          </a:p>
          <a:p>
            <a:pPr lvl="1"/>
            <a:r>
              <a:rPr lang="en-US" sz="3000" dirty="0"/>
              <a:t>Determine appropriateness of utilities’ cybersecurity policies and practices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610E3-2EA7-4944-AD57-99F413AF0CE8}" type="slidenum">
              <a:rPr lang="en-US" smtClean="0"/>
              <a:t>3</a:t>
            </a:fld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4743450"/>
            <a:ext cx="793750" cy="339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2104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4350"/>
            <a:ext cx="8229600" cy="42291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Challenge</a:t>
            </a:r>
            <a:r>
              <a:rPr lang="en-US" dirty="0"/>
              <a:t>:  Determine how much cybersecurity is enough</a:t>
            </a:r>
          </a:p>
          <a:p>
            <a:pPr marL="914400" lvl="2" indent="-457200">
              <a:spcBef>
                <a:spcPts val="600"/>
              </a:spcBef>
              <a:buClr>
                <a:srgbClr val="CC3300"/>
              </a:buClr>
              <a:buFont typeface="Wingdings" panose="05000000000000000000" pitchFamily="2" charset="2"/>
              <a:buChar char="Ø"/>
            </a:pPr>
            <a:r>
              <a:rPr lang="en-US" sz="2800" dirty="0"/>
              <a:t>Technical knowledge and experience</a:t>
            </a:r>
          </a:p>
          <a:p>
            <a:pPr marL="914400" lvl="2" indent="-457200">
              <a:spcBef>
                <a:spcPts val="0"/>
              </a:spcBef>
              <a:buClr>
                <a:srgbClr val="CC3300"/>
              </a:buClr>
              <a:buFont typeface="Wingdings" panose="05000000000000000000" pitchFamily="2" charset="2"/>
              <a:buChar char="Ø"/>
            </a:pPr>
            <a:r>
              <a:rPr lang="en-US" sz="2800" dirty="0"/>
              <a:t>Resource constraints</a:t>
            </a:r>
          </a:p>
          <a:p>
            <a:pPr marL="914400" lvl="2" indent="-457200">
              <a:spcBef>
                <a:spcPts val="0"/>
              </a:spcBef>
              <a:spcAft>
                <a:spcPts val="600"/>
              </a:spcAft>
              <a:buClr>
                <a:srgbClr val="CC3300"/>
              </a:buClr>
              <a:buFont typeface="Wingdings" panose="05000000000000000000" pitchFamily="2" charset="2"/>
              <a:buChar char="Ø"/>
            </a:pPr>
            <a:r>
              <a:rPr lang="en-US" sz="2800" dirty="0"/>
              <a:t>Compliance vs. risk reduction</a:t>
            </a:r>
          </a:p>
          <a:p>
            <a:pPr marL="0" indent="0">
              <a:buNone/>
            </a:pPr>
            <a:r>
              <a:rPr lang="en-US" b="1" dirty="0"/>
              <a:t>Opportunity</a:t>
            </a:r>
            <a:r>
              <a:rPr lang="en-US" dirty="0"/>
              <a:t>:  Promote discourse, information sharing, and partnership among all stakeholders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610E3-2EA7-4944-AD57-99F413AF0CE8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4743450"/>
            <a:ext cx="793750" cy="339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489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8273191"/>
              </p:ext>
            </p:extLst>
          </p:nvPr>
        </p:nvGraphicFramePr>
        <p:xfrm>
          <a:off x="342900" y="1657350"/>
          <a:ext cx="4572000" cy="2686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14350" y="158657"/>
            <a:ext cx="77152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Progress?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72921" y="3829050"/>
            <a:ext cx="485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63073" y="3829050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</a:t>
            </a:r>
          </a:p>
        </p:txBody>
      </p:sp>
      <p:sp>
        <p:nvSpPr>
          <p:cNvPr id="7" name="Rectangle 6"/>
          <p:cNvSpPr/>
          <p:nvPr/>
        </p:nvSpPr>
        <p:spPr>
          <a:xfrm>
            <a:off x="4182330" y="3657600"/>
            <a:ext cx="266700" cy="17145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657510" y="3657600"/>
            <a:ext cx="266700" cy="171450"/>
          </a:xfrm>
          <a:prstGeom prst="rect">
            <a:avLst/>
          </a:prstGeom>
          <a:solidFill>
            <a:srgbClr val="CC330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097869" y="969001"/>
            <a:ext cx="3460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Utility Engagement?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180530" y="969001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Issued Orders?</a:t>
            </a: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8865962"/>
              </p:ext>
            </p:extLst>
          </p:nvPr>
        </p:nvGraphicFramePr>
        <p:xfrm>
          <a:off x="325489" y="1361416"/>
          <a:ext cx="4232950" cy="2686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5116542"/>
              </p:ext>
            </p:extLst>
          </p:nvPr>
        </p:nvGraphicFramePr>
        <p:xfrm>
          <a:off x="4182330" y="1149854"/>
          <a:ext cx="5021750" cy="29529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610E3-2EA7-4944-AD57-99F413AF0CE8}" type="slidenum">
              <a:rPr lang="en-US" smtClean="0"/>
              <a:t>5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64045" y="4712291"/>
            <a:ext cx="6429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 NARUC Critical Infrastructure Committee, February 2017</a:t>
            </a: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4743450"/>
            <a:ext cx="793750" cy="339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2583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00400" y="187781"/>
            <a:ext cx="2667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Exercises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3400" y="1444805"/>
            <a:ext cx="27813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Has your state conducted an exercise based on a cyber security scenario?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7793901" y="1835876"/>
            <a:ext cx="963360" cy="1100138"/>
            <a:chOff x="7793901" y="2447828"/>
            <a:chExt cx="963360" cy="1466850"/>
          </a:xfrm>
        </p:grpSpPr>
        <p:sp>
          <p:nvSpPr>
            <p:cNvPr id="11" name="TextBox 10"/>
            <p:cNvSpPr txBox="1"/>
            <p:nvPr/>
          </p:nvSpPr>
          <p:spPr>
            <a:xfrm>
              <a:off x="8104646" y="2447828"/>
              <a:ext cx="652615" cy="6976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Yes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127825" y="3217051"/>
              <a:ext cx="606256" cy="6976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No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793901" y="2616193"/>
              <a:ext cx="310745" cy="355607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793901" y="3384890"/>
              <a:ext cx="310745" cy="348903"/>
            </a:xfrm>
            <a:prstGeom prst="rect">
              <a:avLst/>
            </a:prstGeom>
            <a:solidFill>
              <a:srgbClr val="CC3300"/>
            </a:solidFill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8" name="Chart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9743959"/>
              </p:ext>
            </p:extLst>
          </p:nvPr>
        </p:nvGraphicFramePr>
        <p:xfrm>
          <a:off x="2756132" y="735737"/>
          <a:ext cx="5081814" cy="2200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2" name="Chart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4642307"/>
              </p:ext>
            </p:extLst>
          </p:nvPr>
        </p:nvGraphicFramePr>
        <p:xfrm>
          <a:off x="2841129" y="1123952"/>
          <a:ext cx="4867775" cy="28574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610E3-2EA7-4944-AD57-99F413AF0CE8}" type="slidenum">
              <a:rPr lang="en-US" smtClean="0"/>
              <a:t>6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04800" y="4857753"/>
            <a:ext cx="44860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Source:  NARUC Critical Infrastructure Committee, February 2017</a:t>
            </a: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4743450"/>
            <a:ext cx="793750" cy="339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1130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171450"/>
            <a:ext cx="815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Cyber Information Sharing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8659098"/>
              </p:ext>
            </p:extLst>
          </p:nvPr>
        </p:nvGraphicFramePr>
        <p:xfrm>
          <a:off x="304801" y="879336"/>
          <a:ext cx="8368444" cy="2778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610E3-2EA7-4944-AD57-99F413AF0CE8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4857753"/>
            <a:ext cx="44860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Source:  NARUC Critical Infrastructure Committee, February 2017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95400" y="3666223"/>
            <a:ext cx="23289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Between utilities and state regulators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64065" y="3666223"/>
            <a:ext cx="18874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Between state agencies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60908" y="3796010"/>
            <a:ext cx="2286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Between state regulators and federal partners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4743450"/>
            <a:ext cx="793750" cy="339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8468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" name="Straight Connector 50"/>
          <p:cNvCxnSpPr/>
          <p:nvPr/>
        </p:nvCxnSpPr>
        <p:spPr>
          <a:xfrm flipV="1">
            <a:off x="2349974" y="3028950"/>
            <a:ext cx="2271300" cy="381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2349974" y="830350"/>
            <a:ext cx="2145826" cy="2936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889948" y="3657602"/>
            <a:ext cx="292005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Does anyone on your commission have a security clearance?</a:t>
            </a:r>
          </a:p>
        </p:txBody>
      </p:sp>
      <p:sp>
        <p:nvSpPr>
          <p:cNvPr id="56" name="Rectangle 55"/>
          <p:cNvSpPr/>
          <p:nvPr/>
        </p:nvSpPr>
        <p:spPr>
          <a:xfrm>
            <a:off x="1447800" y="122464"/>
            <a:ext cx="65484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/>
              <a:t>Security</a:t>
            </a:r>
            <a:r>
              <a:rPr lang="en-US" b="1" dirty="0"/>
              <a:t> </a:t>
            </a:r>
            <a:r>
              <a:rPr lang="en-US" sz="4000" b="1" dirty="0"/>
              <a:t>Clearances</a:t>
            </a:r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2506552"/>
              </p:ext>
            </p:extLst>
          </p:nvPr>
        </p:nvGraphicFramePr>
        <p:xfrm>
          <a:off x="264688" y="476409"/>
          <a:ext cx="3922880" cy="3102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1606156"/>
              </p:ext>
            </p:extLst>
          </p:nvPr>
        </p:nvGraphicFramePr>
        <p:xfrm>
          <a:off x="3773359" y="645336"/>
          <a:ext cx="5246080" cy="4196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610E3-2EA7-4944-AD57-99F413AF0CE8}" type="slidenum">
              <a:rPr lang="en-US" smtClean="0"/>
              <a:t>8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76296" y="4772466"/>
            <a:ext cx="44860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Source:  NARUC Critical Infrastructure Committee, February 2017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786059" y="1605050"/>
            <a:ext cx="485518" cy="1138714"/>
            <a:chOff x="152400" y="659368"/>
            <a:chExt cx="485518" cy="1138714"/>
          </a:xfrm>
        </p:grpSpPr>
        <p:sp>
          <p:nvSpPr>
            <p:cNvPr id="16" name="TextBox 15"/>
            <p:cNvSpPr txBox="1"/>
            <p:nvPr/>
          </p:nvSpPr>
          <p:spPr>
            <a:xfrm>
              <a:off x="152400" y="830818"/>
              <a:ext cx="485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Yes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67372" y="1428750"/>
              <a:ext cx="4555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No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61809" y="659368"/>
              <a:ext cx="266700" cy="171450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61809" y="1257300"/>
              <a:ext cx="266700" cy="171450"/>
            </a:xfrm>
            <a:prstGeom prst="rect">
              <a:avLst/>
            </a:prstGeom>
            <a:solidFill>
              <a:srgbClr val="CC3300"/>
            </a:solidFill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4743450"/>
            <a:ext cx="793750" cy="339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566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3" y="762002"/>
            <a:ext cx="5340329" cy="4213301"/>
          </a:xfrm>
          <a:prstGeom prst="rect">
            <a:avLst/>
          </a:prstGeom>
        </p:spPr>
      </p:pic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70842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Progress!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610E3-2EA7-4944-AD57-99F413AF0CE8}" type="slidenum">
              <a:rPr lang="en-US" smtClean="0"/>
              <a:t>9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4743450"/>
            <a:ext cx="793750" cy="339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12689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27845</TotalTime>
  <Words>403</Words>
  <Application>Microsoft Macintosh PowerPoint</Application>
  <PresentationFormat>On-screen Show (16:9)</PresentationFormat>
  <Paragraphs>106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Wingdings</vt:lpstr>
      <vt:lpstr>Office Theme</vt:lpstr>
      <vt:lpstr>1_Office Theme</vt:lpstr>
      <vt:lpstr>Cybersecurity:   The State Regulators’ Perspective</vt:lpstr>
      <vt:lpstr>Today’s Topics</vt:lpstr>
      <vt:lpstr>  The Evolving Role of State Utility Regulators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Progress!</vt:lpstr>
      <vt:lpstr>The New Jersey Experience</vt:lpstr>
      <vt:lpstr>Cybersecurity Requirements</vt:lpstr>
      <vt:lpstr>Compliance and Oversight</vt:lpstr>
      <vt:lpstr>Collaboration is a Priority</vt:lpstr>
      <vt:lpstr>PowerPoint Presentation</vt:lpstr>
    </vt:vector>
  </TitlesOfParts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Costantini</dc:creator>
  <cp:lastModifiedBy>Susan Rivo</cp:lastModifiedBy>
  <cp:revision>116</cp:revision>
  <cp:lastPrinted>2018-03-19T20:24:15Z</cp:lastPrinted>
  <dcterms:created xsi:type="dcterms:W3CDTF">2016-11-09T12:50:24Z</dcterms:created>
  <dcterms:modified xsi:type="dcterms:W3CDTF">2018-03-19T20:32:00Z</dcterms:modified>
</cp:coreProperties>
</file>